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4" r:id="rId4"/>
    <p:sldId id="276" r:id="rId5"/>
    <p:sldId id="277" r:id="rId6"/>
    <p:sldId id="265" r:id="rId7"/>
    <p:sldId id="267" r:id="rId8"/>
    <p:sldId id="280" r:id="rId9"/>
    <p:sldId id="266" r:id="rId10"/>
    <p:sldId id="271" r:id="rId11"/>
    <p:sldId id="272" r:id="rId12"/>
    <p:sldId id="274" r:id="rId13"/>
    <p:sldId id="281" r:id="rId14"/>
    <p:sldId id="268" r:id="rId15"/>
    <p:sldId id="279" r:id="rId16"/>
    <p:sldId id="278" r:id="rId17"/>
    <p:sldId id="273" r:id="rId18"/>
    <p:sldId id="269" r:id="rId19"/>
    <p:sldId id="270" r:id="rId20"/>
    <p:sldId id="275" r:id="rId21"/>
    <p:sldId id="258" r:id="rId22"/>
    <p:sldId id="259" r:id="rId23"/>
    <p:sldId id="260" r:id="rId24"/>
    <p:sldId id="261" r:id="rId25"/>
    <p:sldId id="262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DDEC6CC-D9AD-4DDC-AEA2-A76052FED4CA}">
          <p14:sldIdLst>
            <p14:sldId id="256"/>
            <p14:sldId id="257"/>
          </p14:sldIdLst>
        </p14:section>
        <p14:section name="Main Session" id="{D426AFB6-EAFC-4D7D-ACFD-0B9E31B67CA3}">
          <p14:sldIdLst>
            <p14:sldId id="264"/>
            <p14:sldId id="276"/>
            <p14:sldId id="277"/>
            <p14:sldId id="265"/>
            <p14:sldId id="267"/>
            <p14:sldId id="280"/>
            <p14:sldId id="266"/>
            <p14:sldId id="271"/>
            <p14:sldId id="272"/>
            <p14:sldId id="274"/>
            <p14:sldId id="281"/>
            <p14:sldId id="268"/>
            <p14:sldId id="279"/>
            <p14:sldId id="278"/>
            <p14:sldId id="273"/>
            <p14:sldId id="269"/>
            <p14:sldId id="270"/>
            <p14:sldId id="275"/>
          </p14:sldIdLst>
        </p14:section>
        <p14:section name="Footer" id="{9BE51743-16D5-4805-BD85-F8FB910414D8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43E8-8B24-48C5-A1A2-1926817014B7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F449-390B-4565-8602-3A345972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F449-390B-4565-8602-3A345972E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B97C-E448-4B3B-942D-EDDFC69CC4B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SQL </a:t>
            </a:r>
            <a:r>
              <a:rPr lang="en-US" dirty="0" smtClean="0"/>
              <a:t>Server Denali's </a:t>
            </a:r>
            <a:r>
              <a:rPr lang="en-US" dirty="0"/>
              <a:t>Always </a:t>
            </a:r>
            <a:r>
              <a:rPr lang="en-US" dirty="0" smtClean="0"/>
              <a:t>On (HADR)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Denny Cherry</a:t>
            </a:r>
          </a:p>
          <a:p>
            <a:r>
              <a:rPr lang="en-US" dirty="0" smtClean="0"/>
              <a:t>mrdenny@mrdenny.com</a:t>
            </a:r>
            <a:endParaRPr lang="en-US" dirty="0"/>
          </a:p>
          <a:p>
            <a:r>
              <a:rPr lang="en-US" dirty="0"/>
              <a:t>MVP, MCSA, MCDBA, MCTS, MCITP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Studio</a:t>
            </a:r>
          </a:p>
          <a:p>
            <a:pPr lvl="1"/>
            <a:r>
              <a:rPr lang="en-US" dirty="0" smtClean="0"/>
              <a:t>Wizard Driven Setup</a:t>
            </a:r>
          </a:p>
          <a:p>
            <a:r>
              <a:rPr lang="en-US" dirty="0" smtClean="0"/>
              <a:t>PowerShell</a:t>
            </a:r>
          </a:p>
          <a:p>
            <a:pPr lvl="1"/>
            <a:r>
              <a:rPr lang="en-US" dirty="0" err="1" smtClean="0"/>
              <a:t>CmdLets</a:t>
            </a:r>
            <a:r>
              <a:rPr lang="en-US" dirty="0" smtClean="0"/>
              <a:t> on the next slide</a:t>
            </a:r>
          </a:p>
          <a:p>
            <a:r>
              <a:rPr lang="en-US" dirty="0" smtClean="0"/>
              <a:t>T/SQL</a:t>
            </a:r>
          </a:p>
          <a:p>
            <a:pPr lvl="1"/>
            <a:r>
              <a:rPr lang="en-US" dirty="0"/>
              <a:t>CREATE AVAILABILITY </a:t>
            </a:r>
            <a:r>
              <a:rPr lang="en-US" dirty="0" smtClean="0"/>
              <a:t>GROUP – Setup Primary</a:t>
            </a:r>
            <a:endParaRPr lang="en-US" dirty="0"/>
          </a:p>
          <a:p>
            <a:pPr lvl="1"/>
            <a:r>
              <a:rPr lang="en-US" dirty="0"/>
              <a:t>ALTER AVAILABILITY </a:t>
            </a:r>
            <a:r>
              <a:rPr lang="en-US" dirty="0" smtClean="0"/>
              <a:t>GROUP – Join Secondary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C:\Users\dcherry\AppData\Local\Microsoft\Windows\Temporary Internet Files\Content.IE5\L33AJSBP\MC9000552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239962" cy="20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PowerShell </a:t>
            </a:r>
            <a:r>
              <a:rPr lang="en-US" dirty="0" err="1" smtClean="0"/>
              <a:t>CmdLets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Setup</a:t>
            </a:r>
          </a:p>
          <a:p>
            <a:pPr lvl="2"/>
            <a:r>
              <a:rPr lang="en-US" dirty="0"/>
              <a:t>New-</a:t>
            </a:r>
            <a:r>
              <a:rPr lang="en-US" dirty="0" err="1"/>
              <a:t>SqlAvailabilityGroup</a:t>
            </a:r>
            <a:endParaRPr lang="en-US" dirty="0"/>
          </a:p>
          <a:p>
            <a:pPr lvl="2"/>
            <a:r>
              <a:rPr lang="en-US" dirty="0"/>
              <a:t>New-</a:t>
            </a:r>
            <a:r>
              <a:rPr lang="en-US" dirty="0" err="1"/>
              <a:t>SqlAvailabilityReplica</a:t>
            </a:r>
            <a:endParaRPr lang="en-US" dirty="0"/>
          </a:p>
          <a:p>
            <a:pPr lvl="2"/>
            <a:r>
              <a:rPr lang="en-US" dirty="0"/>
              <a:t>Add-</a:t>
            </a:r>
            <a:r>
              <a:rPr lang="en-US" dirty="0" err="1"/>
              <a:t>SqlAvailabilityGroupDatabase</a:t>
            </a:r>
            <a:endParaRPr lang="en-US" dirty="0"/>
          </a:p>
          <a:p>
            <a:pPr lvl="2"/>
            <a:r>
              <a:rPr lang="en-US" dirty="0"/>
              <a:t>Join-</a:t>
            </a:r>
            <a:r>
              <a:rPr lang="en-US" dirty="0" err="1"/>
              <a:t>SqlAvailabilityGroup</a:t>
            </a:r>
            <a:endParaRPr lang="en-US" dirty="0"/>
          </a:p>
          <a:p>
            <a:pPr lvl="1"/>
            <a:r>
              <a:rPr lang="en-US" dirty="0"/>
              <a:t>Breakdown</a:t>
            </a:r>
          </a:p>
          <a:p>
            <a:pPr lvl="2"/>
            <a:r>
              <a:rPr lang="en-US" dirty="0"/>
              <a:t>Remove-</a:t>
            </a:r>
            <a:r>
              <a:rPr lang="en-US" dirty="0" err="1"/>
              <a:t>SqlAvailabilityGroup</a:t>
            </a:r>
            <a:endParaRPr lang="en-US" dirty="0"/>
          </a:p>
          <a:p>
            <a:pPr lvl="2"/>
            <a:r>
              <a:rPr lang="en-US" dirty="0"/>
              <a:t>Remove-</a:t>
            </a:r>
            <a:r>
              <a:rPr lang="en-US" dirty="0" err="1"/>
              <a:t>SqlAvailabilityGroupDatabase</a:t>
            </a:r>
            <a:endParaRPr lang="en-US" dirty="0"/>
          </a:p>
          <a:p>
            <a:pPr lvl="1"/>
            <a:r>
              <a:rPr lang="en-US" dirty="0" smtClean="0"/>
              <a:t>Management - </a:t>
            </a:r>
            <a:r>
              <a:rPr lang="en-US" dirty="0"/>
              <a:t>I’ve got no idea how these work</a:t>
            </a:r>
          </a:p>
          <a:p>
            <a:pPr lvl="2"/>
            <a:r>
              <a:rPr lang="en-US" dirty="0"/>
              <a:t>Suspend-</a:t>
            </a:r>
            <a:r>
              <a:rPr lang="en-US" dirty="0" err="1"/>
              <a:t>SqlAvailabilityGroup</a:t>
            </a:r>
            <a:endParaRPr lang="en-US" dirty="0"/>
          </a:p>
          <a:p>
            <a:pPr lvl="2"/>
            <a:r>
              <a:rPr lang="en-US" dirty="0" smtClean="0"/>
              <a:t>Switch-</a:t>
            </a:r>
            <a:r>
              <a:rPr lang="en-US" dirty="0" err="1" smtClean="0"/>
              <a:t>SqlAvailabilityGroup</a:t>
            </a:r>
            <a:endParaRPr lang="en-US" dirty="0"/>
          </a:p>
          <a:p>
            <a:endParaRPr lang="en-US" dirty="0"/>
          </a:p>
        </p:txBody>
      </p:sp>
      <p:pic>
        <p:nvPicPr>
          <p:cNvPr id="10243" name="Picture 3" descr="C:\Users\dcherry\AppData\Local\Microsoft\Windows\Temporary Internet Files\Content.IE5\4WXHDK2P\MP900385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0129"/>
            <a:ext cx="1836896" cy="1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cherry\AppData\Local\Microsoft\Windows\Temporary Internet Files\Content.IE5\L33AJSBP\MC90043804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8" y="2667000"/>
            <a:ext cx="1824752" cy="18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PowerShell Script to Configure HADR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# Setup names and TCP addresses of the primary and secondary servers.</a:t>
            </a:r>
          </a:p>
          <a:p>
            <a:r>
              <a:rPr lang="en-US" dirty="0"/>
              <a:t>$</a:t>
            </a:r>
            <a:r>
              <a:rPr lang="en-US" dirty="0" err="1"/>
              <a:t>primaryServerName</a:t>
            </a:r>
            <a:r>
              <a:rPr lang="en-US" dirty="0"/>
              <a:t> = "[</a:t>
            </a:r>
            <a:r>
              <a:rPr lang="en-US" dirty="0" err="1"/>
              <a:t>PrimaryServerName</a:t>
            </a:r>
            <a:r>
              <a:rPr lang="en-US" dirty="0"/>
              <a:t>]";</a:t>
            </a:r>
          </a:p>
          <a:p>
            <a:r>
              <a:rPr lang="en-US" dirty="0"/>
              <a:t>$</a:t>
            </a:r>
            <a:r>
              <a:rPr lang="en-US" dirty="0" err="1"/>
              <a:t>secondaryServerName</a:t>
            </a:r>
            <a:r>
              <a:rPr lang="en-US" dirty="0"/>
              <a:t> = "[</a:t>
            </a:r>
            <a:r>
              <a:rPr lang="en-US" dirty="0" err="1"/>
              <a:t>SecondaryServerName</a:t>
            </a:r>
            <a:r>
              <a:rPr lang="en-US" dirty="0"/>
              <a:t>]";</a:t>
            </a:r>
          </a:p>
          <a:p>
            <a:r>
              <a:rPr lang="en-US" dirty="0"/>
              <a:t>$</a:t>
            </a:r>
            <a:r>
              <a:rPr lang="en-US" dirty="0" err="1"/>
              <a:t>primaryEndpointUrl</a:t>
            </a:r>
            <a:r>
              <a:rPr lang="en-US" dirty="0"/>
              <a:t> = "TCP://" + $</a:t>
            </a:r>
            <a:r>
              <a:rPr lang="en-US" dirty="0" err="1"/>
              <a:t>primaryServerName</a:t>
            </a:r>
            <a:r>
              <a:rPr lang="en-US" dirty="0"/>
              <a:t> + ".web_domain:5022";</a:t>
            </a:r>
          </a:p>
          <a:p>
            <a:r>
              <a:rPr lang="en-US" dirty="0"/>
              <a:t>$</a:t>
            </a:r>
            <a:r>
              <a:rPr lang="en-US" dirty="0" err="1"/>
              <a:t>secondaryEndpointUrl</a:t>
            </a:r>
            <a:r>
              <a:rPr lang="en-US" dirty="0"/>
              <a:t> = "TCP://" + $</a:t>
            </a:r>
            <a:r>
              <a:rPr lang="en-US" dirty="0" err="1"/>
              <a:t>secondaryServerName</a:t>
            </a:r>
            <a:r>
              <a:rPr lang="en-US" dirty="0"/>
              <a:t> + ".web_domain:5022";</a:t>
            </a:r>
          </a:p>
          <a:p>
            <a:endParaRPr lang="en-US" dirty="0"/>
          </a:p>
          <a:p>
            <a:r>
              <a:rPr lang="en-US" dirty="0"/>
              <a:t># Next create the Availability Replicas as templates.</a:t>
            </a:r>
          </a:p>
          <a:p>
            <a:r>
              <a:rPr lang="en-US" dirty="0"/>
              <a:t>$replica1 = new-</a:t>
            </a:r>
            <a:r>
              <a:rPr lang="en-US" dirty="0" err="1"/>
              <a:t>sqlavailabilityreplica</a:t>
            </a:r>
            <a:r>
              <a:rPr lang="en-US" dirty="0"/>
              <a:t> -Name $</a:t>
            </a:r>
            <a:r>
              <a:rPr lang="en-US" dirty="0" err="1"/>
              <a:t>primaryServerName</a:t>
            </a:r>
            <a:r>
              <a:rPr lang="en-US" dirty="0"/>
              <a:t> -</a:t>
            </a:r>
            <a:r>
              <a:rPr lang="en-US" dirty="0" err="1"/>
              <a:t>EndpointUrl</a:t>
            </a:r>
            <a:r>
              <a:rPr lang="en-US" dirty="0"/>
              <a:t> $</a:t>
            </a:r>
            <a:r>
              <a:rPr lang="en-US" dirty="0" err="1"/>
              <a:t>primaryEndpointUrl</a:t>
            </a:r>
            <a:r>
              <a:rPr lang="en-US" dirty="0"/>
              <a:t> -</a:t>
            </a:r>
            <a:r>
              <a:rPr lang="en-US" dirty="0" err="1"/>
              <a:t>AsTemplate</a:t>
            </a:r>
            <a:endParaRPr lang="en-US" dirty="0"/>
          </a:p>
          <a:p>
            <a:r>
              <a:rPr lang="en-US" dirty="0"/>
              <a:t>$replica2 = new-</a:t>
            </a:r>
            <a:r>
              <a:rPr lang="en-US" dirty="0" err="1"/>
              <a:t>sqlavailabilityreplica</a:t>
            </a:r>
            <a:r>
              <a:rPr lang="en-US" dirty="0"/>
              <a:t> -Name $</a:t>
            </a:r>
            <a:r>
              <a:rPr lang="en-US" dirty="0" err="1"/>
              <a:t>secondaryServerName</a:t>
            </a:r>
            <a:r>
              <a:rPr lang="en-US" dirty="0"/>
              <a:t> -</a:t>
            </a:r>
            <a:r>
              <a:rPr lang="en-US" dirty="0" err="1"/>
              <a:t>EndpointUrl</a:t>
            </a:r>
            <a:r>
              <a:rPr lang="en-US" dirty="0"/>
              <a:t> $</a:t>
            </a:r>
            <a:r>
              <a:rPr lang="en-US" dirty="0" err="1"/>
              <a:t>secondaryEndpointUrl</a:t>
            </a:r>
            <a:r>
              <a:rPr lang="en-US" dirty="0"/>
              <a:t> -</a:t>
            </a:r>
            <a:r>
              <a:rPr lang="en-US" dirty="0" err="1"/>
              <a:t>AsTemplate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# Finally create the Availability Group.</a:t>
            </a:r>
          </a:p>
          <a:p>
            <a:r>
              <a:rPr lang="en-US" dirty="0"/>
              <a:t>$</a:t>
            </a:r>
            <a:r>
              <a:rPr lang="en-US" dirty="0" err="1"/>
              <a:t>ag</a:t>
            </a:r>
            <a:r>
              <a:rPr lang="en-US" dirty="0"/>
              <a:t> = new-</a:t>
            </a:r>
            <a:r>
              <a:rPr lang="en-US" dirty="0" err="1"/>
              <a:t>sqlavailabilitygroup</a:t>
            </a:r>
            <a:r>
              <a:rPr lang="en-US" dirty="0"/>
              <a:t> -Name $</a:t>
            </a:r>
            <a:r>
              <a:rPr lang="en-US" dirty="0" err="1"/>
              <a:t>availabilityGroupName</a:t>
            </a:r>
            <a:r>
              <a:rPr lang="en-US" dirty="0"/>
              <a:t> -</a:t>
            </a:r>
            <a:r>
              <a:rPr lang="en-US" dirty="0" err="1"/>
              <a:t>AvailabilityReplica</a:t>
            </a:r>
            <a:r>
              <a:rPr lang="en-US" dirty="0"/>
              <a:t> ($replica1, $replica2) -Database $databases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#Tells a secondary Server to join the Availability Group</a:t>
            </a:r>
          </a:p>
          <a:p>
            <a:r>
              <a:rPr lang="en-US" dirty="0"/>
              <a:t>Join-</a:t>
            </a:r>
            <a:r>
              <a:rPr lang="en-US" dirty="0" err="1"/>
              <a:t>SqlAvailabilityGroup</a:t>
            </a:r>
            <a:r>
              <a:rPr lang="en-US" dirty="0"/>
              <a:t> -Path . -Name "My Availability Group"</a:t>
            </a:r>
          </a:p>
          <a:p>
            <a:endParaRPr lang="en-US" dirty="0"/>
          </a:p>
        </p:txBody>
      </p:sp>
      <p:pic>
        <p:nvPicPr>
          <p:cNvPr id="4" name="Picture 3" descr="C:\Users\dcherry\AppData\Local\Microsoft\Windows\Temporary Internet Files\Content.IE5\4WXHDK2P\MP9003859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75" y="1244094"/>
            <a:ext cx="1504179" cy="10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cherry\AppData\Local\Microsoft\Windows\Temporary Internet Files\Content.IE5\L33AJSBP\MC90043804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23" y="2010964"/>
            <a:ext cx="1494235" cy="14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 over HADR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says you can do this via SSMS. </a:t>
            </a:r>
          </a:p>
          <a:p>
            <a:pPr lvl="1"/>
            <a:r>
              <a:rPr lang="en-US" dirty="0" smtClean="0"/>
              <a:t>I haven’t figured out how yet</a:t>
            </a:r>
          </a:p>
          <a:p>
            <a:r>
              <a:rPr lang="en-US" dirty="0"/>
              <a:t>The </a:t>
            </a:r>
            <a:r>
              <a:rPr lang="en-US" dirty="0" smtClean="0"/>
              <a:t>Switch-</a:t>
            </a:r>
            <a:r>
              <a:rPr lang="en-US" dirty="0" err="1" smtClean="0"/>
              <a:t>SqlAvailabilityGroup</a:t>
            </a:r>
            <a:r>
              <a:rPr lang="en-US" dirty="0" smtClean="0"/>
              <a:t> PowerShell </a:t>
            </a:r>
            <a:r>
              <a:rPr lang="en-US" dirty="0" err="1" smtClean="0"/>
              <a:t>CmdLet</a:t>
            </a:r>
            <a:endParaRPr lang="en-US" dirty="0" smtClean="0"/>
          </a:p>
          <a:p>
            <a:pPr lvl="1"/>
            <a:r>
              <a:rPr lang="en-US" dirty="0" smtClean="0"/>
              <a:t>I don’t know anyone that has made work yet</a:t>
            </a:r>
          </a:p>
          <a:p>
            <a:r>
              <a:rPr lang="en-US" dirty="0"/>
              <a:t>ALTER AVAILABILITY GROUP test FORCE_FAILOVER_ALLOW_DATA_LOSS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Which allows for data loss, and doesn’t appear to have a graceful failover option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294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http://www.flickr.com/photos/criminalintent/2569906181/</a:t>
            </a:r>
          </a:p>
        </p:txBody>
      </p:sp>
    </p:spTree>
    <p:extLst>
      <p:ext uri="{BB962C8B-B14F-4D97-AF65-F5344CB8AC3E}">
        <p14:creationId xmlns:p14="http://schemas.microsoft.com/office/powerpoint/2010/main" val="403675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</a:t>
            </a:r>
            <a:r>
              <a:rPr lang="en-US" strike="sngStrike" dirty="0" smtClean="0"/>
              <a:t>Bugs</a:t>
            </a:r>
            <a:r>
              <a:rPr lang="en-US" dirty="0" smtClean="0"/>
              <a:t> Features in CTP1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Failover (no matter how hard I try)</a:t>
            </a:r>
          </a:p>
          <a:p>
            <a:r>
              <a:rPr lang="en-US" dirty="0" smtClean="0"/>
              <a:t>Only 2 Replica Servers are supported in CTP1</a:t>
            </a:r>
          </a:p>
          <a:p>
            <a:r>
              <a:rPr lang="en-US" dirty="0" smtClean="0"/>
              <a:t>There is no way to failover within SSMS. </a:t>
            </a:r>
            <a:r>
              <a:rPr lang="en-US" dirty="0" err="1" smtClean="0"/>
              <a:t>Powershell</a:t>
            </a:r>
            <a:r>
              <a:rPr lang="en-US" dirty="0" smtClean="0"/>
              <a:t> or Failover Cluster Manager is required.</a:t>
            </a:r>
          </a:p>
          <a:p>
            <a:r>
              <a:rPr lang="en-US" dirty="0" smtClean="0"/>
              <a:t>Testing the network share fails for no reason</a:t>
            </a:r>
          </a:p>
          <a:p>
            <a:r>
              <a:rPr lang="en-US" dirty="0"/>
              <a:t>There is no </a:t>
            </a:r>
            <a:r>
              <a:rPr lang="en-US" dirty="0" smtClean="0"/>
              <a:t>Get-</a:t>
            </a:r>
            <a:r>
              <a:rPr lang="en-US" dirty="0" err="1" smtClean="0"/>
              <a:t>SqlAvailabilityGroup</a:t>
            </a:r>
            <a:endParaRPr lang="en-US" dirty="0" smtClean="0"/>
          </a:p>
          <a:p>
            <a:pPr lvl="1"/>
            <a:r>
              <a:rPr lang="en-US" dirty="0" smtClean="0"/>
              <a:t>Needed for several of the PowerShell </a:t>
            </a:r>
            <a:r>
              <a:rPr lang="en-US" dirty="0" err="1" smtClean="0"/>
              <a:t>CmdLets</a:t>
            </a:r>
            <a:endParaRPr lang="en-US" dirty="0" smtClean="0"/>
          </a:p>
          <a:p>
            <a:r>
              <a:rPr lang="en-US" dirty="0" smtClean="0"/>
              <a:t>No way to add databases or replicas via SSMS</a:t>
            </a:r>
            <a:endParaRPr lang="en-US" dirty="0"/>
          </a:p>
        </p:txBody>
      </p:sp>
      <p:pic>
        <p:nvPicPr>
          <p:cNvPr id="5122" name="Picture 2" descr="C:\Users\dcherry\AppData\Local\Microsoft\Windows\Temporary Internet Files\Content.IE5\Y7GEPQMY\MC9002813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862137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</a:t>
            </a:r>
            <a:r>
              <a:rPr lang="en-US" strike="sngStrike" dirty="0" smtClean="0"/>
              <a:t>Bugs</a:t>
            </a:r>
            <a:r>
              <a:rPr lang="en-US" dirty="0" smtClean="0"/>
              <a:t> Features in CTP1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way to add databases or replicas via </a:t>
            </a:r>
            <a:r>
              <a:rPr lang="en-US" dirty="0" smtClean="0"/>
              <a:t>SSMS</a:t>
            </a:r>
          </a:p>
          <a:p>
            <a:r>
              <a:rPr lang="en-US" dirty="0" smtClean="0"/>
              <a:t>No way to tell in Object Explorer if a database is an HADR database</a:t>
            </a:r>
          </a:p>
          <a:p>
            <a:endParaRPr lang="en-US" dirty="0"/>
          </a:p>
        </p:txBody>
      </p:sp>
      <p:pic>
        <p:nvPicPr>
          <p:cNvPr id="5122" name="Picture 2" descr="C:\Users\dcherry\AppData\Local\Microsoft\Windows\Temporary Internet Files\Content.IE5\Y7GEPQMY\MC9002813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862137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use HADR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a backup of the database on a remote machine</a:t>
            </a:r>
          </a:p>
          <a:p>
            <a:r>
              <a:rPr lang="en-US" dirty="0" smtClean="0"/>
              <a:t>Taking a snapshot of a database</a:t>
            </a:r>
          </a:p>
          <a:p>
            <a:r>
              <a:rPr lang="en-US" dirty="0" smtClean="0"/>
              <a:t>Offloading </a:t>
            </a:r>
            <a:r>
              <a:rPr lang="en-US" dirty="0" err="1" smtClean="0"/>
              <a:t>CheckDB</a:t>
            </a:r>
            <a:r>
              <a:rPr lang="en-US" dirty="0" smtClean="0"/>
              <a:t> from production server</a:t>
            </a:r>
          </a:p>
          <a:p>
            <a:r>
              <a:rPr lang="en-US" dirty="0" smtClean="0"/>
              <a:t>Offloading reporting from production server</a:t>
            </a:r>
          </a:p>
        </p:txBody>
      </p:sp>
      <p:pic>
        <p:nvPicPr>
          <p:cNvPr id="14338" name="Picture 2" descr="C:\Users\dcherry\AppData\Local\Microsoft\Windows\Temporary Internet Files\Content.IE5\L33AJSBP\MC900297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77301" cy="232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cherry\AppData\Local\Microsoft\Windows\Temporary Internet Files\Content.IE5\Y7GEPQMY\MC9000588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3" y="4648200"/>
            <a:ext cx="214347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known to be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up to 3 secondary servers</a:t>
            </a:r>
          </a:p>
          <a:p>
            <a:r>
              <a:rPr lang="en-US" dirty="0" smtClean="0"/>
              <a:t>Backups on the secondary </a:t>
            </a:r>
            <a:r>
              <a:rPr lang="en-US" dirty="0" smtClean="0"/>
              <a:t>servers</a:t>
            </a:r>
          </a:p>
          <a:p>
            <a:r>
              <a:rPr lang="en-US" dirty="0" smtClean="0"/>
              <a:t>The ability to actually fail over without data loss? (I hope)</a:t>
            </a:r>
            <a:endParaRPr lang="en-US" dirty="0"/>
          </a:p>
        </p:txBody>
      </p:sp>
      <p:pic>
        <p:nvPicPr>
          <p:cNvPr id="6146" name="Picture 2" descr="C:\Users\dcherry\AppData\Local\Microsoft\Windows\Temporary Internet Files\Content.IE5\4WXHDK2P\MM9000409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7" y="4343400"/>
            <a:ext cx="3488531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Still 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Licensing of passive nodes</a:t>
            </a:r>
          </a:p>
          <a:p>
            <a:r>
              <a:rPr lang="en-US" dirty="0" smtClean="0"/>
              <a:t>Licensing of read only nodes</a:t>
            </a:r>
          </a:p>
          <a:p>
            <a:r>
              <a:rPr lang="en-US" dirty="0" smtClean="0"/>
              <a:t>Edition Requirements to use HADR</a:t>
            </a:r>
          </a:p>
          <a:p>
            <a:endParaRPr lang="en-US" dirty="0"/>
          </a:p>
        </p:txBody>
      </p:sp>
      <p:pic>
        <p:nvPicPr>
          <p:cNvPr id="7170" name="Picture 2" descr="C:\Users\dcherry\AppData\Local\Microsoft\Windows\Temporary Internet Files\Content.IE5\4WXHDK2P\MC9000710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716337" cy="25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see how we set this thing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cherry\AppData\Local\Microsoft\Windows\Temporary Internet Files\Content.IE5\L33AJSBP\MM90039573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121150" cy="26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 or Coauthor of 4 books</a:t>
            </a:r>
          </a:p>
          <a:p>
            <a:r>
              <a:rPr lang="en-US" dirty="0" smtClean="0"/>
              <a:t>6+ SQL Mag articles</a:t>
            </a:r>
          </a:p>
          <a:p>
            <a:r>
              <a:rPr lang="en-US" dirty="0" smtClean="0"/>
              <a:t>Dozens of other articles</a:t>
            </a:r>
          </a:p>
          <a:p>
            <a:r>
              <a:rPr lang="en-US" dirty="0" smtClean="0"/>
              <a:t>Microsoft MVP since Oct 2008</a:t>
            </a:r>
          </a:p>
          <a:p>
            <a:r>
              <a:rPr lang="en-US" dirty="0" smtClean="0"/>
              <a:t>12 Microsoft SQL Certifications</a:t>
            </a:r>
          </a:p>
          <a:p>
            <a:pPr lvl="1"/>
            <a:r>
              <a:rPr lang="en-US" sz="2000" dirty="0" smtClean="0"/>
              <a:t>1 of 2 MCM Test Completed (go me)</a:t>
            </a:r>
          </a:p>
          <a:p>
            <a:r>
              <a:rPr lang="en-US" dirty="0" smtClean="0"/>
              <a:t>Sr. DBA for Phreesia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47" y="2188033"/>
            <a:ext cx="23050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91" y="3172646"/>
            <a:ext cx="23241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42" y="1033603"/>
            <a:ext cx="23145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3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cherry\AppData\Local\Microsoft\Windows\Temporary Internet Files\Content.IE5\Y7GEPQMY\MC9002955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062412" cy="26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my SQL Security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 to </a:t>
            </a:r>
            <a:r>
              <a:rPr lang="en-US" dirty="0" smtClean="0"/>
              <a:t>amazon.com</a:t>
            </a:r>
          </a:p>
          <a:p>
            <a:r>
              <a:rPr lang="en-US" dirty="0" smtClean="0"/>
              <a:t>Search for “Denny Cherry”</a:t>
            </a:r>
          </a:p>
          <a:p>
            <a:r>
              <a:rPr lang="en-US" dirty="0" smtClean="0"/>
              <a:t>Find it on the list…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799703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isn’t the Toilet Seat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90825"/>
            <a:ext cx="78867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isn’t the cherry scented urinal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876550"/>
            <a:ext cx="7905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isn’t the cherry pitter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686050"/>
            <a:ext cx="6515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 first one on the list!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795588"/>
            <a:ext cx="8753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2209800"/>
            <a:ext cx="7851648" cy="990600"/>
          </a:xfrm>
        </p:spPr>
        <p:txBody>
          <a:bodyPr/>
          <a:lstStyle/>
          <a:p>
            <a:r>
              <a:rPr lang="en-US" dirty="0" smtClean="0"/>
              <a:t>Denny Cherry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191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mrdenny@mrdenny.com</a:t>
            </a:r>
          </a:p>
          <a:p>
            <a:r>
              <a:rPr lang="en-US" dirty="0" smtClean="0"/>
              <a:t>http://itke.techtarget.com/sql-server</a:t>
            </a:r>
          </a:p>
          <a:p>
            <a:r>
              <a:rPr lang="en-US" dirty="0" smtClean="0"/>
              <a:t>http://twitter.com/mrdenny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fill out the survey at http://speakerrate.com/mrdenny.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“Always 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“HADR”</a:t>
            </a:r>
          </a:p>
          <a:p>
            <a:r>
              <a:rPr lang="en-US" dirty="0" smtClean="0"/>
              <a:t>Combines Best of Mirroring and Clustering</a:t>
            </a:r>
          </a:p>
          <a:p>
            <a:r>
              <a:rPr lang="en-US" dirty="0" smtClean="0"/>
              <a:t>Can allow for backups to be read</a:t>
            </a:r>
            <a:endParaRPr lang="en-US" dirty="0"/>
          </a:p>
        </p:txBody>
      </p:sp>
      <p:pic>
        <p:nvPicPr>
          <p:cNvPr id="1026" name="Picture 2" descr="C:\Users\dcherry\AppData\Local\Microsoft\Windows\Temporary Internet Files\Content.IE5\L33AJSBP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9316"/>
            <a:ext cx="3576638" cy="30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Parts of Clustering?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clustering APIs for failover</a:t>
            </a:r>
          </a:p>
          <a:p>
            <a:r>
              <a:rPr lang="en-US" dirty="0" smtClean="0"/>
              <a:t>Clustering management tools and PowerShell </a:t>
            </a:r>
            <a:r>
              <a:rPr lang="en-US" dirty="0" err="1" smtClean="0"/>
              <a:t>CmdLets</a:t>
            </a:r>
            <a:r>
              <a:rPr lang="en-US" dirty="0" smtClean="0"/>
              <a:t> for Failover</a:t>
            </a:r>
          </a:p>
          <a:p>
            <a:r>
              <a:rPr lang="en-US" dirty="0" smtClean="0"/>
              <a:t>No cluster IPs or shared storage, users still connect to normal instance</a:t>
            </a:r>
            <a:endParaRPr lang="en-US" dirty="0"/>
          </a:p>
        </p:txBody>
      </p:sp>
      <p:pic>
        <p:nvPicPr>
          <p:cNvPr id="13317" name="Picture 5" descr="C:\Users\dcherry\AppData\Local\Microsoft\Windows\Temporary Internet Files\Content.IE5\Y7GEPQMY\MC9004330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89400"/>
            <a:ext cx="340518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Parts of Mirroring?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Mirroring for the data transport</a:t>
            </a:r>
          </a:p>
          <a:p>
            <a:r>
              <a:rPr lang="en-US" dirty="0" smtClean="0"/>
              <a:t>Uses Mirroring TCP Endpoint</a:t>
            </a:r>
            <a:endParaRPr lang="en-US" dirty="0"/>
          </a:p>
        </p:txBody>
      </p:sp>
      <p:pic>
        <p:nvPicPr>
          <p:cNvPr id="12291" name="Picture 3" descr="C:\Users\dcherry\AppData\Local\Microsoft\Windows\Temporary Internet Files\Content.IE5\Y7GEPQMY\MC9002731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743200"/>
            <a:ext cx="3302000" cy="30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Groups</a:t>
            </a:r>
          </a:p>
          <a:p>
            <a:r>
              <a:rPr lang="en-US" dirty="0" smtClean="0"/>
              <a:t>Availability Replicas</a:t>
            </a:r>
          </a:p>
          <a:p>
            <a:r>
              <a:rPr lang="en-US" dirty="0" smtClean="0"/>
              <a:t>Availability Databases</a:t>
            </a:r>
            <a:endParaRPr lang="en-US" dirty="0"/>
          </a:p>
        </p:txBody>
      </p:sp>
      <p:pic>
        <p:nvPicPr>
          <p:cNvPr id="2050" name="Picture 2" descr="C:\Users\dcherry\AppData\Local\Microsoft\Windows\Temporary Internet Files\Content.IE5\5R5YSP4Y\MC900105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3519281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Instances must be installed on Windows 2008 R2 Enterprise (or higher)</a:t>
            </a:r>
          </a:p>
          <a:p>
            <a:r>
              <a:rPr lang="en-US" dirty="0" smtClean="0"/>
              <a:t>All servers running as part of HADR much be in a single Windows cluster</a:t>
            </a:r>
          </a:p>
          <a:p>
            <a:r>
              <a:rPr lang="en-US" dirty="0" smtClean="0"/>
              <a:t>SQL is </a:t>
            </a:r>
            <a:r>
              <a:rPr lang="en-US" b="1" dirty="0" smtClean="0"/>
              <a:t>not</a:t>
            </a:r>
            <a:r>
              <a:rPr lang="en-US" dirty="0" smtClean="0"/>
              <a:t> clustered</a:t>
            </a:r>
          </a:p>
          <a:p>
            <a:r>
              <a:rPr lang="en-US" dirty="0" smtClean="0"/>
              <a:t>Databases must be in full recovery</a:t>
            </a:r>
          </a:p>
        </p:txBody>
      </p:sp>
      <p:pic>
        <p:nvPicPr>
          <p:cNvPr id="9219" name="Picture 3" descr="C:\Users\dcherry\AppData\Local\Microsoft\Windows\Temporary Internet Files\Content.IE5\Y7GEPQMY\MP9004021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72" y="3203924"/>
            <a:ext cx="2326828" cy="19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Databases in a single Availability Group</a:t>
            </a:r>
          </a:p>
          <a:p>
            <a:r>
              <a:rPr lang="en-US" dirty="0"/>
              <a:t>IO profiles on primary and </a:t>
            </a:r>
            <a:r>
              <a:rPr lang="en-US" dirty="0" smtClean="0"/>
              <a:t>secondary are different</a:t>
            </a:r>
          </a:p>
          <a:p>
            <a:pPr lvl="1"/>
            <a:r>
              <a:rPr lang="en-US" dirty="0" smtClean="0"/>
              <a:t>Primary only writes on checkpoint</a:t>
            </a:r>
          </a:p>
          <a:p>
            <a:pPr lvl="1"/>
            <a:r>
              <a:rPr lang="en-US" dirty="0" smtClean="0"/>
              <a:t>Secondary writes as changes are received</a:t>
            </a:r>
          </a:p>
          <a:p>
            <a:pPr lvl="1"/>
            <a:r>
              <a:rPr lang="en-US" dirty="0" smtClean="0"/>
              <a:t>(The same as Legacy DB Mirroring)</a:t>
            </a:r>
          </a:p>
          <a:p>
            <a:r>
              <a:rPr lang="en-US" dirty="0" smtClean="0"/>
              <a:t>All </a:t>
            </a:r>
            <a:r>
              <a:rPr lang="en-US" dirty="0"/>
              <a:t>compatibility modes are </a:t>
            </a:r>
            <a:r>
              <a:rPr lang="en-US" dirty="0" smtClean="0"/>
              <a:t>supported</a:t>
            </a:r>
          </a:p>
          <a:p>
            <a:r>
              <a:rPr lang="en-US" dirty="0" smtClean="0"/>
              <a:t>No Shared Storage</a:t>
            </a:r>
          </a:p>
          <a:p>
            <a:r>
              <a:rPr lang="en-US" dirty="0" smtClean="0"/>
              <a:t>Matching hardware is not required</a:t>
            </a:r>
          </a:p>
        </p:txBody>
      </p:sp>
      <p:pic>
        <p:nvPicPr>
          <p:cNvPr id="9219" name="Picture 3" descr="C:\Users\dcherry\AppData\Local\Microsoft\Windows\Temporary Internet Files\Content.IE5\Y7GEPQMY\MP9004021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72" y="3886200"/>
            <a:ext cx="2326828" cy="19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transferred via Data Mirroring Endpoint</a:t>
            </a:r>
          </a:p>
          <a:p>
            <a:r>
              <a:rPr lang="en-US" dirty="0" smtClean="0"/>
              <a:t>Endpoints created via the Wizard automatically if not created</a:t>
            </a:r>
          </a:p>
        </p:txBody>
      </p:sp>
      <p:pic>
        <p:nvPicPr>
          <p:cNvPr id="307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462337" cy="29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</TotalTime>
  <Words>752</Words>
  <Application>Microsoft Office PowerPoint</Application>
  <PresentationFormat>On-screen Show (4:3)</PresentationFormat>
  <Paragraphs>131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Using SQL Server Denali's Always On (HADR)</vt:lpstr>
      <vt:lpstr>About Me</vt:lpstr>
      <vt:lpstr>What is “Always On”?</vt:lpstr>
      <vt:lpstr>What Parts of Clustering?</vt:lpstr>
      <vt:lpstr>What Parts of Mirroring?</vt:lpstr>
      <vt:lpstr>New Terms to Know</vt:lpstr>
      <vt:lpstr>Setup Requirements</vt:lpstr>
      <vt:lpstr>Setup Notes</vt:lpstr>
      <vt:lpstr>Data Transfer</vt:lpstr>
      <vt:lpstr>Configuration Options…</vt:lpstr>
      <vt:lpstr>PowerShell CmdLets</vt:lpstr>
      <vt:lpstr>Sample PowerShell Script to Configure HADR</vt:lpstr>
      <vt:lpstr>Failing over HADR</vt:lpstr>
      <vt:lpstr>Known Bugs Features in CTP1</vt:lpstr>
      <vt:lpstr>Known Bugs Features in CTP1</vt:lpstr>
      <vt:lpstr>What can we use HADR for?</vt:lpstr>
      <vt:lpstr>What’s known to be coming?</vt:lpstr>
      <vt:lpstr>What’s Still Unknown</vt:lpstr>
      <vt:lpstr>Lets see how we set this thing up</vt:lpstr>
      <vt:lpstr>Q &amp; A</vt:lpstr>
      <vt:lpstr>To find my SQL Security Book</vt:lpstr>
      <vt:lpstr>It isn’t the Toilet Seat</vt:lpstr>
      <vt:lpstr>It isn’t the cherry scented urinal screens</vt:lpstr>
      <vt:lpstr>It isn’t the cherry pitter</vt:lpstr>
      <vt:lpstr>It’s the first one on the list!</vt:lpstr>
      <vt:lpstr>Denny Cherry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should I be encrypting my data?</dc:title>
  <dc:creator>dcherry</dc:creator>
  <cp:lastModifiedBy>dcherry</cp:lastModifiedBy>
  <cp:revision>45</cp:revision>
  <dcterms:created xsi:type="dcterms:W3CDTF">2006-08-16T00:00:00Z</dcterms:created>
  <dcterms:modified xsi:type="dcterms:W3CDTF">2011-01-25T02:01:14Z</dcterms:modified>
</cp:coreProperties>
</file>